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2" r:id="rId2"/>
    <p:sldId id="263" r:id="rId3"/>
    <p:sldId id="264" r:id="rId4"/>
    <p:sldId id="266" r:id="rId5"/>
    <p:sldId id="269" r:id="rId6"/>
    <p:sldId id="268" r:id="rId7"/>
    <p:sldId id="265" r:id="rId8"/>
    <p:sldId id="272" r:id="rId9"/>
    <p:sldId id="275" r:id="rId10"/>
    <p:sldId id="277" r:id="rId11"/>
    <p:sldId id="279" r:id="rId12"/>
    <p:sldId id="282" r:id="rId13"/>
    <p:sldId id="281" r:id="rId14"/>
    <p:sldId id="283" r:id="rId15"/>
    <p:sldId id="284" r:id="rId16"/>
    <p:sldId id="280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61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1BD84-52BD-74CF-DE24-C5437B301A8D}" v="187" dt="2025-05-30T08:47:59.215"/>
    <p1510:client id="{3467C771-9A58-903C-7635-594F204A744C}" v="3688" dt="2025-05-29T22:31:28.576"/>
    <p1510:client id="{94EFB521-3ACC-17B9-9AF5-4C43CA1371F7}" v="979" dt="2025-05-29T15:20:18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DA72-E0F7-4460-8B7C-B85FA0DE9705}" type="datetimeFigureOut">
              <a:t>30/05/2025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5899-8B43-4533-9BD5-743EF9D1DD8C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70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Correlaciones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demasiado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bajas</a:t>
            </a:r>
            <a:r>
              <a:rPr lang="en-US" dirty="0">
                <a:ea typeface="Calibri"/>
                <a:cs typeface="Calibri"/>
              </a:rPr>
              <a:t> para </a:t>
            </a:r>
            <a:r>
              <a:rPr lang="en-US" dirty="0" err="1">
                <a:ea typeface="Calibri"/>
                <a:cs typeface="Calibri"/>
              </a:rPr>
              <a:t>demostrar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hipotesis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A5899-8B43-4533-9BD5-743EF9D1DD8C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68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Al final </a:t>
            </a:r>
            <a:r>
              <a:rPr lang="en-US" dirty="0" err="1">
                <a:ea typeface="Calibri"/>
                <a:cs typeface="Calibri"/>
              </a:rPr>
              <a:t>hemos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ganado</a:t>
            </a:r>
            <a:r>
              <a:rPr lang="en-US" dirty="0">
                <a:ea typeface="Calibri"/>
                <a:cs typeface="Calibri"/>
              </a:rPr>
              <a:t> la </a:t>
            </a:r>
            <a:r>
              <a:rPr lang="en-US" dirty="0" err="1">
                <a:ea typeface="Calibri"/>
                <a:cs typeface="Calibri"/>
              </a:rPr>
              <a:t>batalla</a:t>
            </a:r>
            <a:r>
              <a:rPr lang="en-US" dirty="0">
                <a:ea typeface="Calibri"/>
                <a:cs typeface="Calibri"/>
              </a:rPr>
              <a:t> contra </a:t>
            </a:r>
            <a:r>
              <a:rPr lang="en-US" dirty="0" err="1">
                <a:ea typeface="Calibri"/>
                <a:cs typeface="Calibri"/>
              </a:rPr>
              <a:t>los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caminantes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blancos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A5899-8B43-4533-9BD5-743EF9D1DD8C}" type="slidenum"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30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19.gif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4.wdp"/><Relationship Id="rId3" Type="http://schemas.openxmlformats.org/officeDocument/2006/relationships/image" Target="../media/image24.gif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1.gif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6.gif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texto, foto, tren, viejo&#10;&#10;El contenido generado por IA puede ser incorrecto.">
            <a:extLst>
              <a:ext uri="{FF2B5EF4-FFF2-40B4-BE49-F238E27FC236}">
                <a16:creationId xmlns:a16="http://schemas.microsoft.com/office/drawing/2014/main" id="{8C2C65B2-108F-FF9B-4DE6-2984A80B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" t="4906" r="-530" b="9057"/>
          <a:stretch>
            <a:fillRect/>
          </a:stretch>
        </p:blipFill>
        <p:spPr>
          <a:xfrm>
            <a:off x="20" y="10"/>
            <a:ext cx="12334885" cy="606234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6BCAF-564B-CE6F-78BE-2F88B935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473240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ANÁLISIS EXPLORATORIO DE DATOS</a:t>
            </a:r>
          </a:p>
        </p:txBody>
      </p:sp>
    </p:spTree>
    <p:extLst>
      <p:ext uri="{BB962C8B-B14F-4D97-AF65-F5344CB8AC3E}">
        <p14:creationId xmlns:p14="http://schemas.microsoft.com/office/powerpoint/2010/main" val="3345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AEE5EB0-E343-FFDC-238D-F982B83B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2612231"/>
            <a:ext cx="5179220" cy="3300412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AD58E90-3417-F49B-067C-950A42AC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6" y="2636044"/>
            <a:ext cx="5179219" cy="32646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766113-3CD9-76F6-37FB-1F8142887975}"/>
              </a:ext>
            </a:extLst>
          </p:cNvPr>
          <p:cNvSpPr txBox="1"/>
          <p:nvPr/>
        </p:nvSpPr>
        <p:spPr>
          <a:xfrm>
            <a:off x="362262" y="670262"/>
            <a:ext cx="114678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TIPO DE MUERTES CON MAYOR AUDIENCIA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E4BD2C-15C9-A334-D94E-11233CFC0D9D}"/>
              </a:ext>
            </a:extLst>
          </p:cNvPr>
          <p:cNvSpPr txBox="1"/>
          <p:nvPr/>
        </p:nvSpPr>
        <p:spPr>
          <a:xfrm>
            <a:off x="365190" y="1022899"/>
            <a:ext cx="114722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Animal --&gt; dragón</a:t>
            </a:r>
            <a:endParaRPr lang="es-ES" dirty="0"/>
          </a:p>
          <a:p>
            <a:pPr algn="ctr"/>
            <a:r>
              <a:rPr lang="es-ES" dirty="0"/>
              <a:t>Magia --&gt; fuego Valyrio, hechizos</a:t>
            </a:r>
          </a:p>
          <a:p>
            <a:pPr algn="ctr"/>
            <a:r>
              <a:rPr lang="es-ES" dirty="0"/>
              <a:t>Armas blancas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012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FCADD-973B-6EC5-3007-A550F727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2D910DC0-5481-35B7-2D7B-DB1F35EE8067}"/>
              </a:ext>
            </a:extLst>
          </p:cNvPr>
          <p:cNvSpPr/>
          <p:nvPr/>
        </p:nvSpPr>
        <p:spPr>
          <a:xfrm>
            <a:off x="6892413" y="2348024"/>
            <a:ext cx="4814521" cy="258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988B2E-E83B-9893-5E3F-EF16B1AE1547}"/>
              </a:ext>
            </a:extLst>
          </p:cNvPr>
          <p:cNvSpPr txBox="1"/>
          <p:nvPr/>
        </p:nvSpPr>
        <p:spPr>
          <a:xfrm>
            <a:off x="3438075" y="490433"/>
            <a:ext cx="81587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CONCLUSIÓN H1: Rating-muertes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 descr="Imagen que contiene dibujo, pájaro&#10;&#10;El contenido generado por IA puede ser incorrecto.">
            <a:extLst>
              <a:ext uri="{FF2B5EF4-FFF2-40B4-BE49-F238E27FC236}">
                <a16:creationId xmlns:a16="http://schemas.microsoft.com/office/drawing/2014/main" id="{7C94F4C2-C033-80DA-C3F0-9A0CEB73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6154" y="0"/>
            <a:ext cx="1859799" cy="183396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250638F-908B-6557-8BCE-B19923BE9661}"/>
              </a:ext>
            </a:extLst>
          </p:cNvPr>
          <p:cNvSpPr txBox="1"/>
          <p:nvPr/>
        </p:nvSpPr>
        <p:spPr>
          <a:xfrm>
            <a:off x="594518" y="2174164"/>
            <a:ext cx="49638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REVOCADA</a:t>
            </a:r>
          </a:p>
          <a:p>
            <a:pPr algn="ctr"/>
            <a:endParaRPr lang="es-ES" sz="2400" dirty="0">
              <a:solidFill>
                <a:schemeClr val="bg1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CCCCCC"/>
                </a:solidFill>
                <a:latin typeface="Aptos"/>
              </a:rPr>
              <a:t>No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relación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evidente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entre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el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número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de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muertes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y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el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éxito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de las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temporadas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endParaRPr lang="en-US" sz="2000">
              <a:solidFill>
                <a:srgbClr val="000000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rgbClr val="CCCCCC"/>
                </a:solidFill>
                <a:latin typeface="Aptos"/>
              </a:rPr>
              <a:t>Capítulos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bien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valorados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con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muchas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/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pocas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 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muertes</a:t>
            </a:r>
            <a:endParaRPr lang="en-US" sz="2000">
              <a:solidFill>
                <a:srgbClr val="000000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err="1">
                <a:solidFill>
                  <a:srgbClr val="CCCCCC"/>
                </a:solidFill>
                <a:latin typeface="Aptos"/>
              </a:rPr>
              <a:t>Nulo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impacto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de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aumento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muertes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temporada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final </a:t>
            </a:r>
            <a:r>
              <a:rPr lang="en-US" sz="2000" err="1">
                <a:solidFill>
                  <a:srgbClr val="CCCCCC"/>
                </a:solidFill>
                <a:latin typeface="Aptos"/>
              </a:rPr>
              <a:t>en</a:t>
            </a:r>
            <a:r>
              <a:rPr lang="en-US" sz="2000" dirty="0">
                <a:solidFill>
                  <a:srgbClr val="CCCCCC"/>
                </a:solidFill>
                <a:latin typeface="Aptos"/>
              </a:rPr>
              <a:t> rating</a:t>
            </a:r>
          </a:p>
        </p:txBody>
      </p:sp>
      <p:pic>
        <p:nvPicPr>
          <p:cNvPr id="6" name="Imagen 5" descr="Persona con cabello largo&#10;&#10;El contenido generado por IA puede ser incorrecto.">
            <a:extLst>
              <a:ext uri="{FF2B5EF4-FFF2-40B4-BE49-F238E27FC236}">
                <a16:creationId xmlns:a16="http://schemas.microsoft.com/office/drawing/2014/main" id="{89AC164B-7086-3FD1-22CD-2F17499C6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82" y="2450042"/>
            <a:ext cx="4592171" cy="23812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53AECB-D10E-C75F-C341-E53188134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75898B9A-CE86-D669-FD36-059DD3A03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2C6BA34D-6ABC-ADE3-3273-25DE184B2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5" name="Imagen 14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00B248BD-AD75-1849-2F77-D15A1F25A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C5F46B40-E3BC-E388-A76B-3B773ABE2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23D58B7-8E50-9EC6-78BE-680E5DEC1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50D89CE-3CA9-047C-101E-E57850B5F8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30" name="Content Placeholder 3">
            <a:extLst>
              <a:ext uri="{FF2B5EF4-FFF2-40B4-BE49-F238E27FC236}">
                <a16:creationId xmlns:a16="http://schemas.microsoft.com/office/drawing/2014/main" id="{B5E6ABA5-0B6B-6ABE-6871-77466A48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</p:spTree>
    <p:extLst>
      <p:ext uri="{BB962C8B-B14F-4D97-AF65-F5344CB8AC3E}">
        <p14:creationId xmlns:p14="http://schemas.microsoft.com/office/powerpoint/2010/main" val="1607381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E962-119B-F0D3-EA68-9CCFF6F9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CF3D9CD-4998-9E1E-5242-0585348686FA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7989C9-D3B2-5333-0689-10D54E95F704}"/>
              </a:ext>
            </a:extLst>
          </p:cNvPr>
          <p:cNvSpPr txBox="1"/>
          <p:nvPr/>
        </p:nvSpPr>
        <p:spPr>
          <a:xfrm>
            <a:off x="450312" y="2323415"/>
            <a:ext cx="113903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rgbClr val="000000"/>
                </a:solidFill>
              </a:rPr>
              <a:t>H2: Calidad de las temporadas descendente</a:t>
            </a:r>
          </a:p>
          <a:p>
            <a:pPr algn="ctr"/>
            <a:endParaRPr lang="es-ES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7F1047-6528-651F-FBDA-E90D31E31C10}"/>
              </a:ext>
            </a:extLst>
          </p:cNvPr>
          <p:cNvSpPr txBox="1"/>
          <p:nvPr/>
        </p:nvSpPr>
        <p:spPr>
          <a:xfrm>
            <a:off x="760275" y="3434127"/>
            <a:ext cx="977595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ea typeface="+mn-lt"/>
                <a:cs typeface="+mn-lt"/>
              </a:rPr>
              <a:t>❔  ¿Qué tendencia ha seguido la calidad de las temporadas?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>
                <a:ea typeface="+mn-lt"/>
                <a:cs typeface="+mn-lt"/>
              </a:rPr>
              <a:t>❔ ¿Ha habido episodios mal valorados?¿Por qué?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>
                <a:ea typeface="+mn-lt"/>
                <a:cs typeface="+mn-lt"/>
              </a:rPr>
              <a:t>❔ ¿Cuántos espectadores ha tenido la serie?¿Se ha mantenido dicho número?</a:t>
            </a: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/>
          </a:p>
          <a:p>
            <a:pPr algn="ctr"/>
            <a:endParaRPr lang="es-ES" sz="2000" dirty="0"/>
          </a:p>
          <a:p>
            <a:pPr algn="ctr"/>
            <a:endParaRPr lang="es-ES" sz="20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DBEBDE4-3E3F-452C-2969-73E2F82C6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887" y="485774"/>
            <a:ext cx="16573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55E3527-EBF0-5B30-982B-4BDA602FEEA2}"/>
              </a:ext>
            </a:extLst>
          </p:cNvPr>
          <p:cNvSpPr txBox="1"/>
          <p:nvPr/>
        </p:nvSpPr>
        <p:spPr>
          <a:xfrm>
            <a:off x="1164431" y="333136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dirty="0"/>
              <a:t>Valoración muy baja al final</a:t>
            </a:r>
            <a:endParaRPr lang="es-ES" dirty="0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5E6AEFD-7AE9-9F98-4FF2-5C75AD96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293" y="202405"/>
            <a:ext cx="6146009" cy="3024190"/>
          </a:xfrm>
          <a:prstGeom prst="rect">
            <a:avLst/>
          </a:prstGeom>
        </p:spPr>
      </p:pic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8FF1E66-5564-B56D-6865-0D823522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93" y="3428999"/>
            <a:ext cx="6146007" cy="30241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1FBF56-5214-18D5-410B-83A4A389AAA9}"/>
              </a:ext>
            </a:extLst>
          </p:cNvPr>
          <p:cNvSpPr txBox="1"/>
          <p:nvPr/>
        </p:nvSpPr>
        <p:spPr>
          <a:xfrm>
            <a:off x="88418" y="2789574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TENDENCIA TEMPORADAS</a:t>
            </a:r>
            <a:endParaRPr lang="es-E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8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FA0D8993-93AC-65EC-AAAE-8ECCD5F88877}"/>
              </a:ext>
            </a:extLst>
          </p:cNvPr>
          <p:cNvGrpSpPr/>
          <p:nvPr/>
        </p:nvGrpSpPr>
        <p:grpSpPr>
          <a:xfrm>
            <a:off x="1753342" y="2012156"/>
            <a:ext cx="8682038" cy="4238626"/>
            <a:chOff x="4219575" y="1893094"/>
            <a:chExt cx="7777164" cy="3798095"/>
          </a:xfrm>
        </p:grpSpPr>
        <p:pic>
          <p:nvPicPr>
            <p:cNvPr id="6" name="Imagen 5" descr="Gráfico, Gráfico de líneas&#10;&#10;El contenido generado por IA puede ser incorrecto.">
              <a:extLst>
                <a:ext uri="{FF2B5EF4-FFF2-40B4-BE49-F238E27FC236}">
                  <a16:creationId xmlns:a16="http://schemas.microsoft.com/office/drawing/2014/main" id="{1239CA9D-5710-D8B4-C8E6-02519F51F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575" y="1893094"/>
              <a:ext cx="7777164" cy="3798095"/>
            </a:xfrm>
            <a:prstGeom prst="rect">
              <a:avLst/>
            </a:prstGeom>
          </p:spPr>
        </p:pic>
        <p:sp>
          <p:nvSpPr>
            <p:cNvPr id="7" name="Flecha: a la derecha 6">
              <a:extLst>
                <a:ext uri="{FF2B5EF4-FFF2-40B4-BE49-F238E27FC236}">
                  <a16:creationId xmlns:a16="http://schemas.microsoft.com/office/drawing/2014/main" id="{F23E24F4-8796-5981-8C53-D69D9328EF49}"/>
                </a:ext>
              </a:extLst>
            </p:cNvPr>
            <p:cNvSpPr/>
            <p:nvPr/>
          </p:nvSpPr>
          <p:spPr>
            <a:xfrm rot="19260000">
              <a:off x="8047913" y="4245615"/>
              <a:ext cx="1023039" cy="4944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E1F711C-6C97-0694-C0FB-F5369BF405D4}"/>
              </a:ext>
            </a:extLst>
          </p:cNvPr>
          <p:cNvSpPr txBox="1"/>
          <p:nvPr/>
        </p:nvSpPr>
        <p:spPr>
          <a:xfrm>
            <a:off x="4729904" y="125968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El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reseñable</a:t>
            </a:r>
            <a:r>
              <a:rPr lang="en-US" sz="2000" dirty="0"/>
              <a:t>: E6T5</a:t>
            </a:r>
            <a:endParaRPr lang="es-ES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EE2888-C6FA-F5B2-31D1-5806D17DB194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EPISODIOS MAL VALORADOS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142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325C2DF-151B-22C9-48A6-1287CAC9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4" y="1905000"/>
            <a:ext cx="8967788" cy="44648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3636DD7-4302-D4C9-75B7-1135238DE107}"/>
              </a:ext>
            </a:extLst>
          </p:cNvPr>
          <p:cNvSpPr txBox="1"/>
          <p:nvPr/>
        </p:nvSpPr>
        <p:spPr>
          <a:xfrm>
            <a:off x="4729904" y="125968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No ha </a:t>
            </a:r>
            <a:r>
              <a:rPr lang="en-US" sz="2000" dirty="0" err="1"/>
              <a:t>parado</a:t>
            </a:r>
            <a:r>
              <a:rPr lang="en-US" sz="2000" dirty="0"/>
              <a:t> de </a:t>
            </a:r>
            <a:r>
              <a:rPr lang="en-US" sz="2000" dirty="0" err="1"/>
              <a:t>crecer</a:t>
            </a:r>
            <a:endParaRPr lang="es-ES" dirty="0" err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D4FDD7-3615-E35D-FA13-2F9F0A25DFBD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ESPECTADORES DURANTE SERIE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064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6D91C-9530-3170-DD3D-1A537CA0C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71B59FD1-E6C8-5AFD-D1F7-57164EAC1560}"/>
              </a:ext>
            </a:extLst>
          </p:cNvPr>
          <p:cNvSpPr/>
          <p:nvPr/>
        </p:nvSpPr>
        <p:spPr>
          <a:xfrm>
            <a:off x="5993936" y="1608770"/>
            <a:ext cx="5121595" cy="4204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DA94FF-66A3-12BF-0DA2-3C7BC91FBF57}"/>
              </a:ext>
            </a:extLst>
          </p:cNvPr>
          <p:cNvSpPr txBox="1"/>
          <p:nvPr/>
        </p:nvSpPr>
        <p:spPr>
          <a:xfrm>
            <a:off x="3188240" y="490433"/>
            <a:ext cx="87833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CONCLUSIÓN H2: Calidad descendente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DEE810-ACC2-D38B-E1C5-34B283638725}"/>
              </a:ext>
            </a:extLst>
          </p:cNvPr>
          <p:cNvSpPr txBox="1"/>
          <p:nvPr/>
        </p:nvSpPr>
        <p:spPr>
          <a:xfrm>
            <a:off x="605100" y="1911477"/>
            <a:ext cx="41794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CONFIRMADA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err="1">
                <a:solidFill>
                  <a:schemeClr val="bg1"/>
                </a:solidFill>
              </a:rPr>
              <a:t>pesar</a:t>
            </a:r>
            <a:r>
              <a:rPr lang="en-US" sz="2400" dirty="0">
                <a:solidFill>
                  <a:schemeClr val="bg1"/>
                </a:solidFill>
              </a:rPr>
              <a:t> de que </a:t>
            </a:r>
            <a:r>
              <a:rPr lang="en-US" sz="2400" err="1">
                <a:solidFill>
                  <a:schemeClr val="bg1"/>
                </a:solidFill>
              </a:rPr>
              <a:t>los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espectadores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aumentan</a:t>
            </a:r>
            <a:r>
              <a:rPr lang="en-US" sz="2400" dirty="0">
                <a:solidFill>
                  <a:schemeClr val="bg1"/>
                </a:solidFill>
              </a:rPr>
              <a:t>, las </a:t>
            </a:r>
            <a:r>
              <a:rPr lang="en-US" sz="2400" err="1">
                <a:solidFill>
                  <a:schemeClr val="bg1"/>
                </a:solidFill>
              </a:rPr>
              <a:t>críticas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caen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picado </a:t>
            </a:r>
            <a:r>
              <a:rPr lang="en-US" sz="2400" err="1">
                <a:solidFill>
                  <a:schemeClr val="bg1"/>
                </a:solidFill>
              </a:rPr>
              <a:t>hacia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el</a:t>
            </a:r>
            <a:r>
              <a:rPr lang="en-US" sz="2400" dirty="0">
                <a:solidFill>
                  <a:schemeClr val="bg1"/>
                </a:solidFill>
              </a:rPr>
              <a:t> final, con </a:t>
            </a:r>
            <a:r>
              <a:rPr lang="en-US" sz="2400" err="1">
                <a:solidFill>
                  <a:schemeClr val="bg1"/>
                </a:solidFill>
              </a:rPr>
              <a:t>varios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episodios</a:t>
            </a:r>
            <a:r>
              <a:rPr lang="en-US" sz="2400" dirty="0">
                <a:solidFill>
                  <a:schemeClr val="bg1"/>
                </a:solidFill>
              </a:rPr>
              <a:t> mal </a:t>
            </a:r>
            <a:r>
              <a:rPr lang="en-US" sz="2400" err="1">
                <a:solidFill>
                  <a:schemeClr val="bg1"/>
                </a:solidFill>
              </a:rPr>
              <a:t>valorados</a:t>
            </a:r>
            <a:endParaRPr lang="es-ES" sz="2400" err="1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persona, hombre, sostener, frente&#10;&#10;El contenido generado por IA puede ser incorrecto.">
            <a:extLst>
              <a:ext uri="{FF2B5EF4-FFF2-40B4-BE49-F238E27FC236}">
                <a16:creationId xmlns:a16="http://schemas.microsoft.com/office/drawing/2014/main" id="{9E961CDE-2CBE-D058-E5C3-76E0CAF7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9737"/>
            <a:ext cx="4910666" cy="40206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896029-E569-094F-1379-3E65D19BE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508" y="3969"/>
            <a:ext cx="1653154" cy="16402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6552AC-ADF3-6D3C-3C25-37608205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0" name="Imagen 9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54F64DE1-5E7C-DC96-FFE4-A849F0228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1A68EB83-36E8-2E51-0231-D03C90297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8937AE45-0BCD-9ACA-BB7C-F7EBAEBCA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671802F0-E0B4-1F53-78E5-769B295BAB9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78ED41-D2A4-0D43-EA6A-86B21A3C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BC7CE12-0F76-F3C1-D766-B5896C5632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37B067D4-D7D7-5837-0183-AEA1F739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</p:spTree>
    <p:extLst>
      <p:ext uri="{BB962C8B-B14F-4D97-AF65-F5344CB8AC3E}">
        <p14:creationId xmlns:p14="http://schemas.microsoft.com/office/powerpoint/2010/main" val="391014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D5148-C964-748A-E523-B3A4C15D9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4A1033D-EA3B-844C-BF27-217105BB0EA8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4FB0FB4-F1C5-6C39-81E1-7FFAE2C92853}"/>
              </a:ext>
            </a:extLst>
          </p:cNvPr>
          <p:cNvSpPr txBox="1"/>
          <p:nvPr/>
        </p:nvSpPr>
        <p:spPr>
          <a:xfrm>
            <a:off x="450312" y="2323415"/>
            <a:ext cx="113903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rgbClr val="000000"/>
                </a:solidFill>
              </a:rPr>
              <a:t>H3:  Mayoría de muertes por espada</a:t>
            </a:r>
            <a:endParaRPr lang="es-ES" dirty="0"/>
          </a:p>
          <a:p>
            <a:pPr algn="ctr"/>
            <a:endParaRPr lang="es-ES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8DD836-D66C-B8F2-DD24-204418D714C2}"/>
              </a:ext>
            </a:extLst>
          </p:cNvPr>
          <p:cNvSpPr txBox="1"/>
          <p:nvPr/>
        </p:nvSpPr>
        <p:spPr>
          <a:xfrm>
            <a:off x="760275" y="3434127"/>
            <a:ext cx="97759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ea typeface="+mn-lt"/>
                <a:cs typeface="+mn-lt"/>
              </a:rPr>
              <a:t>❔   ¿Quién ha matado más?¿Cómo ha matado? 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¿Qué casa ha matado más?</a:t>
            </a:r>
          </a:p>
          <a:p>
            <a:endParaRPr lang="es-ES" sz="2000" dirty="0">
              <a:ea typeface="+mn-lt"/>
              <a:cs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396082-9DD1-5AE8-BA93-CD9F0594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875" y="225978"/>
            <a:ext cx="1820325" cy="18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EE8C650-A389-5BB2-F0BE-804C2D17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719" y="631030"/>
            <a:ext cx="4000501" cy="2690815"/>
          </a:xfrm>
          <a:prstGeom prst="rect">
            <a:avLst/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ACE2E04-2677-32C5-1DC9-39583DAC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37" y="3845719"/>
            <a:ext cx="3964782" cy="2690814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E84EDD13-0615-905C-84CB-4954C71F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18" y="666749"/>
            <a:ext cx="3881439" cy="2655095"/>
          </a:xfrm>
          <a:prstGeom prst="rect">
            <a:avLst/>
          </a:prstGeom>
        </p:spPr>
      </p:pic>
      <p:pic>
        <p:nvPicPr>
          <p:cNvPr id="10" name="Imagen 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9B48EEB-8F89-B8D2-9A75-35A36C868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374" y="3857624"/>
            <a:ext cx="3964782" cy="269081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5DA1351-AD07-BFA6-40A8-446BCBEE647E}"/>
              </a:ext>
            </a:extLst>
          </p:cNvPr>
          <p:cNvSpPr txBox="1"/>
          <p:nvPr/>
        </p:nvSpPr>
        <p:spPr>
          <a:xfrm>
            <a:off x="40794" y="765512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MAYOR ASESINO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699E95-EFEB-D782-4182-073CDA06FC64}"/>
              </a:ext>
            </a:extLst>
          </p:cNvPr>
          <p:cNvSpPr txBox="1"/>
          <p:nvPr/>
        </p:nvSpPr>
        <p:spPr>
          <a:xfrm>
            <a:off x="76513" y="3837324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MÉTODO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5AD83-F1BD-EAA9-6CA0-92167F7B6709}"/>
              </a:ext>
            </a:extLst>
          </p:cNvPr>
          <p:cNvSpPr txBox="1"/>
          <p:nvPr/>
        </p:nvSpPr>
        <p:spPr>
          <a:xfrm>
            <a:off x="127065" y="1136109"/>
            <a:ext cx="34927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>
                <a:solidFill>
                  <a:srgbClr val="000000"/>
                </a:solidFill>
                <a:latin typeface="Aptos"/>
              </a:rPr>
              <a:t>Daenerys</a:t>
            </a:r>
            <a:r>
              <a:rPr lang="es-ES" dirty="0">
                <a:solidFill>
                  <a:srgbClr val="000000"/>
                </a:solidFill>
                <a:latin typeface="Aptos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Aptos"/>
              </a:rPr>
              <a:t>Drogon</a:t>
            </a:r>
            <a:endParaRPr lang="es-ES" dirty="0" err="1"/>
          </a:p>
          <a:p>
            <a:pPr marL="285750" indent="-285750">
              <a:buFont typeface="Arial"/>
              <a:buChar char="•"/>
            </a:pPr>
            <a:r>
              <a:rPr lang="es-ES" dirty="0" err="1"/>
              <a:t>Cercei</a:t>
            </a:r>
            <a:r>
              <a:rPr lang="es-ES" dirty="0"/>
              <a:t>: fuego valyrio</a:t>
            </a:r>
          </a:p>
          <a:p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C4412F-CC76-D29E-0D8C-8FC4EFF97E8C}"/>
              </a:ext>
            </a:extLst>
          </p:cNvPr>
          <p:cNvSpPr txBox="1"/>
          <p:nvPr/>
        </p:nvSpPr>
        <p:spPr>
          <a:xfrm>
            <a:off x="132725" y="4444652"/>
            <a:ext cx="3778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Espada en muertes relevantes</a:t>
            </a:r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dirty="0"/>
              <a:t>Fuego en muertes generales</a:t>
            </a:r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858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16E6C407-4474-AD63-C6E0-24F9603A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70" y="1714499"/>
            <a:ext cx="7250907" cy="49649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FC284A-D781-9CB6-6D8A-70AD30DBC6F9}"/>
              </a:ext>
            </a:extLst>
          </p:cNvPr>
          <p:cNvSpPr txBox="1"/>
          <p:nvPr/>
        </p:nvSpPr>
        <p:spPr>
          <a:xfrm>
            <a:off x="4729904" y="125968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Casa Targaryen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C1C53B-1EAB-6976-CD52-7CE631FA83AD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CASA MÁS LETAL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089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3C68902-35C4-9B34-6993-0DBB60B5A780}"/>
              </a:ext>
            </a:extLst>
          </p:cNvPr>
          <p:cNvSpPr txBox="1"/>
          <p:nvPr/>
        </p:nvSpPr>
        <p:spPr>
          <a:xfrm>
            <a:off x="-6231" y="4742578"/>
            <a:ext cx="2443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chemeClr val="bg1"/>
                </a:solidFill>
              </a:rPr>
              <a:t>INTRODUCCIÓN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1F7DD4-1968-E3CB-80B0-C106C8F2091D}"/>
              </a:ext>
            </a:extLst>
          </p:cNvPr>
          <p:cNvSpPr txBox="1"/>
          <p:nvPr/>
        </p:nvSpPr>
        <p:spPr>
          <a:xfrm>
            <a:off x="4878063" y="4742577"/>
            <a:ext cx="2443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HIPÓTESIS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8B677FB-9B11-D3D0-44CD-D62DA3704C05}"/>
              </a:ext>
            </a:extLst>
          </p:cNvPr>
          <p:cNvSpPr txBox="1"/>
          <p:nvPr/>
        </p:nvSpPr>
        <p:spPr>
          <a:xfrm>
            <a:off x="9749867" y="4742577"/>
            <a:ext cx="24433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CONCLUSIONES</a:t>
            </a:r>
            <a:endParaRPr lang="es-ES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8058D7D-A025-42F7-184C-04601E9C3F03}"/>
              </a:ext>
            </a:extLst>
          </p:cNvPr>
          <p:cNvCxnSpPr/>
          <p:nvPr/>
        </p:nvCxnSpPr>
        <p:spPr>
          <a:xfrm flipV="1">
            <a:off x="2427450" y="4938555"/>
            <a:ext cx="2767695" cy="1729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FED8DF1-DD66-9E6C-1D0D-FF35BE4BA00B}"/>
              </a:ext>
            </a:extLst>
          </p:cNvPr>
          <p:cNvCxnSpPr>
            <a:cxnSpLocks/>
          </p:cNvCxnSpPr>
          <p:nvPr/>
        </p:nvCxnSpPr>
        <p:spPr>
          <a:xfrm flipV="1">
            <a:off x="6974466" y="4913571"/>
            <a:ext cx="2767695" cy="1729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C41884-B4AE-825B-4DF5-B4EBC5D05435}"/>
              </a:ext>
            </a:extLst>
          </p:cNvPr>
          <p:cNvSpPr txBox="1"/>
          <p:nvPr/>
        </p:nvSpPr>
        <p:spPr>
          <a:xfrm>
            <a:off x="4059" y="1012890"/>
            <a:ext cx="121870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</a:rPr>
              <a:t>CONTENIDO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514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44841-2AD7-C463-2E6B-C602F048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A803956D-C581-60F6-3399-36B28EF61FD0}"/>
              </a:ext>
            </a:extLst>
          </p:cNvPr>
          <p:cNvSpPr/>
          <p:nvPr/>
        </p:nvSpPr>
        <p:spPr>
          <a:xfrm>
            <a:off x="7586173" y="1517782"/>
            <a:ext cx="3688582" cy="372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264B45-085D-F3A9-C7CA-F8822E751643}"/>
              </a:ext>
            </a:extLst>
          </p:cNvPr>
          <p:cNvSpPr txBox="1"/>
          <p:nvPr/>
        </p:nvSpPr>
        <p:spPr>
          <a:xfrm>
            <a:off x="2601125" y="490433"/>
            <a:ext cx="88082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CONCLUSIÓN H3: Muertes por espada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9BF15D-F30D-1E92-431E-71191DAF604A}"/>
              </a:ext>
            </a:extLst>
          </p:cNvPr>
          <p:cNvSpPr txBox="1"/>
          <p:nvPr/>
        </p:nvSpPr>
        <p:spPr>
          <a:xfrm>
            <a:off x="605100" y="1911477"/>
            <a:ext cx="417941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CONFIRMADA...?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Digamos que sí. Las muertes más relevantes, para la trama y los espectadores, son por espada.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4CD7F5-037C-045C-366B-CCA4DFA2C4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0" name="Imagen 9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867C19DA-53A4-FC59-8908-F1F240B9F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0FBBC3AF-B5BE-3A1C-A1EA-12796AFC9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A4A9106F-8081-0BCB-9417-482128919E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3B2884F0-9242-686C-B5C6-6ADF50C1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6F6D31A-B501-7089-C30F-889039F97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7A7D151-BDB0-6C3A-2C61-43AD149F1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6A0C0837-EA53-E721-88A2-B52030DCC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B07098-94AF-D407-98C0-BB40A35A8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337" y="119318"/>
            <a:ext cx="1613080" cy="158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F385D5-4472-E7CA-3D43-888961B80F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0937" y="1641997"/>
            <a:ext cx="3414783" cy="349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71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F4ED3-2745-3907-4781-69406AB6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5A72E0-1911-55CA-1FAD-BA334787CBB8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B133A2-3753-4002-4274-372C036E1D20}"/>
              </a:ext>
            </a:extLst>
          </p:cNvPr>
          <p:cNvSpPr txBox="1"/>
          <p:nvPr/>
        </p:nvSpPr>
        <p:spPr>
          <a:xfrm>
            <a:off x="450312" y="2323415"/>
            <a:ext cx="1139036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rgbClr val="000000"/>
                </a:solidFill>
              </a:rPr>
              <a:t>H4: las batallas no han estado igualadas</a:t>
            </a:r>
          </a:p>
          <a:p>
            <a:pPr algn="ctr"/>
            <a:endParaRPr lang="es-ES" sz="3600" b="1" dirty="0"/>
          </a:p>
          <a:p>
            <a:pPr algn="ctr"/>
            <a:endParaRPr lang="es-ES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65B13F-99BC-4303-22E6-8E0AF6B44AF1}"/>
              </a:ext>
            </a:extLst>
          </p:cNvPr>
          <p:cNvSpPr txBox="1"/>
          <p:nvPr/>
        </p:nvSpPr>
        <p:spPr>
          <a:xfrm>
            <a:off x="760275" y="3434127"/>
            <a:ext cx="97759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ea typeface="+mn-lt"/>
                <a:cs typeface="+mn-lt"/>
              </a:rPr>
              <a:t>❔ ¿El ejército atacante ha ganado más veces que el atacado? </a:t>
            </a:r>
          </a:p>
          <a:p>
            <a:endParaRPr lang="es-ES" sz="20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¿El ejército con más miembros siempre ha ganado?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¿Qué casa ha comenzado más batallas?</a:t>
            </a:r>
            <a:endParaRPr lang="es-ES" dirty="0"/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  <a:p>
            <a:endParaRPr lang="es-ES" sz="2000" dirty="0">
              <a:ea typeface="+mn-lt"/>
              <a:cs typeface="+mn-lt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3537A8B-1AB9-F387-F0D4-445EE8B5F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4851" y="310357"/>
            <a:ext cx="1664495" cy="1654969"/>
          </a:xfrm>
        </p:spPr>
      </p:pic>
    </p:spTree>
    <p:extLst>
      <p:ext uri="{BB962C8B-B14F-4D97-AF65-F5344CB8AC3E}">
        <p14:creationId xmlns:p14="http://schemas.microsoft.com/office/powerpoint/2010/main" val="113793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0FA1042-B8D3-8433-F21A-8916B840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1154906"/>
            <a:ext cx="6515100" cy="4857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766D24-D584-6DE9-4780-0688B4DD9E99}"/>
              </a:ext>
            </a:extLst>
          </p:cNvPr>
          <p:cNvSpPr txBox="1"/>
          <p:nvPr/>
        </p:nvSpPr>
        <p:spPr>
          <a:xfrm>
            <a:off x="659919" y="2134730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QUIÉN GANA (ATACANTE)</a:t>
            </a:r>
            <a:endParaRPr lang="es-ES" sz="1600" b="1" dirty="0">
              <a:latin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8C9D4E-5DF7-3DDB-F7A5-52D4C1227746}"/>
              </a:ext>
            </a:extLst>
          </p:cNvPr>
          <p:cNvSpPr txBox="1"/>
          <p:nvPr/>
        </p:nvSpPr>
        <p:spPr>
          <a:xfrm>
            <a:off x="716131" y="2742058"/>
            <a:ext cx="37785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EL atacante, 32/37 veces</a:t>
            </a:r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01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329945D-4E24-B05B-5715-BA317090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1276350"/>
            <a:ext cx="5038725" cy="43053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FF3264-CE8C-651F-9DE8-56271F36BB17}"/>
              </a:ext>
            </a:extLst>
          </p:cNvPr>
          <p:cNvSpPr txBox="1"/>
          <p:nvPr/>
        </p:nvSpPr>
        <p:spPr>
          <a:xfrm>
            <a:off x="659919" y="2134730"/>
            <a:ext cx="37976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QUIÉN GANA (TAMAÑO)</a:t>
            </a:r>
            <a:endParaRPr lang="es-ES" sz="1600" b="1" dirty="0">
              <a:latin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BBE59C-0D71-B92E-859A-C61A3472D626}"/>
              </a:ext>
            </a:extLst>
          </p:cNvPr>
          <p:cNvSpPr txBox="1"/>
          <p:nvPr/>
        </p:nvSpPr>
        <p:spPr>
          <a:xfrm>
            <a:off x="716131" y="2742058"/>
            <a:ext cx="37785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Gana más veces el ejército más pequeño</a:t>
            </a:r>
            <a:endParaRPr lang="es-ES" dirty="0"/>
          </a:p>
          <a:p>
            <a:pPr algn="l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7703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BFA5E6A0-D4F3-5606-83B7-BEC7D38F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14" y="1745456"/>
            <a:ext cx="5188744" cy="480774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DF94B5-DD61-1E74-F14F-C07DDBD714E3}"/>
              </a:ext>
            </a:extLst>
          </p:cNvPr>
          <p:cNvSpPr txBox="1"/>
          <p:nvPr/>
        </p:nvSpPr>
        <p:spPr>
          <a:xfrm>
            <a:off x="2092670" y="1259681"/>
            <a:ext cx="80057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Baratheon (</a:t>
            </a:r>
            <a:r>
              <a:rPr lang="en-US" sz="2000" dirty="0" err="1"/>
              <a:t>defendida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Lannister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mayoría</a:t>
            </a:r>
            <a:r>
              <a:rPr lang="en-US" sz="2000" dirty="0"/>
              <a:t> de </a:t>
            </a:r>
            <a:r>
              <a:rPr lang="en-US" sz="2000" dirty="0" err="1"/>
              <a:t>ocasiones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492BDB-003C-BEC5-4EC4-0BA498C78606}"/>
              </a:ext>
            </a:extLst>
          </p:cNvPr>
          <p:cNvSpPr txBox="1"/>
          <p:nvPr/>
        </p:nvSpPr>
        <p:spPr>
          <a:xfrm>
            <a:off x="3658342" y="717886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CASA MÁS BELIGERANTE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566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BC2E5-BB71-CCE3-E105-5EC53856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796B18F2-9776-9107-EF36-E995394CF3B1}"/>
              </a:ext>
            </a:extLst>
          </p:cNvPr>
          <p:cNvSpPr/>
          <p:nvPr/>
        </p:nvSpPr>
        <p:spPr>
          <a:xfrm>
            <a:off x="6721815" y="1915841"/>
            <a:ext cx="5053357" cy="3010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1F0CAC7-F78E-81C4-6CA6-082D4B1603F2}"/>
              </a:ext>
            </a:extLst>
          </p:cNvPr>
          <p:cNvSpPr txBox="1"/>
          <p:nvPr/>
        </p:nvSpPr>
        <p:spPr>
          <a:xfrm>
            <a:off x="3325649" y="490433"/>
            <a:ext cx="83960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CONCLUSIÓN H4: Batallas desiguales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73A7BC-8B59-0A34-0E35-70062E13BD86}"/>
              </a:ext>
            </a:extLst>
          </p:cNvPr>
          <p:cNvSpPr txBox="1"/>
          <p:nvPr/>
        </p:nvSpPr>
        <p:spPr>
          <a:xfrm>
            <a:off x="605100" y="1911477"/>
            <a:ext cx="417941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CONFIRMADA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Desiguales en número y en iniciativa, pero con distintos resultados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22C8A3-E26B-ACEE-BF05-28B443A9F9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10" name="Imagen 9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DEFF115B-4C8F-0B5D-5B1A-A50E1F738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EF3CFE26-BDD3-7D04-EAEC-188857042C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4" name="Imagen 13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A774E47E-A2C3-8904-12B8-04B7F1F1A2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6" name="Imagen 1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989A78E2-B6D8-8F92-748C-A7D1F7F270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991FF5F-AB26-AE5F-09BB-2BCC3F4BF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4B62EC4-FD46-C94C-1C60-293B26F775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946EA503-4074-B5C1-ECCC-9979913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C5C2D97-E310-6E5B-BC86-F56C89CB0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663" y="248974"/>
            <a:ext cx="1374520" cy="1386949"/>
          </a:xfrm>
          <a:prstGeom prst="rect">
            <a:avLst/>
          </a:prstGeom>
        </p:spPr>
      </p:pic>
      <p:pic>
        <p:nvPicPr>
          <p:cNvPr id="6" name="Imagen 5" descr="Imagen que contiene persona, interior, hombre, mujer&#10;&#10;El contenido generado por IA puede ser incorrecto.">
            <a:extLst>
              <a:ext uri="{FF2B5EF4-FFF2-40B4-BE49-F238E27FC236}">
                <a16:creationId xmlns:a16="http://schemas.microsoft.com/office/drawing/2014/main" id="{DBDE78AD-2099-3381-F098-848DEA6991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3735" y="2090737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0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6520-6EF5-71DC-FCA9-AC1F41BDC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638637-CE8D-1F1C-E050-1FCDCAAFD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509" y="-2936"/>
            <a:ext cx="12342160" cy="6850890"/>
          </a:xfrm>
        </p:spPr>
      </p:pic>
    </p:spTree>
    <p:extLst>
      <p:ext uri="{BB962C8B-B14F-4D97-AF65-F5344CB8AC3E}">
        <p14:creationId xmlns:p14="http://schemas.microsoft.com/office/powerpoint/2010/main" val="163626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0C86F29-D531-B4D6-F67E-203FB1BC1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56" b="28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BAF014-82DE-9176-B76C-721EFEE5B2EC}"/>
              </a:ext>
            </a:extLst>
          </p:cNvPr>
          <p:cNvSpPr/>
          <p:nvPr/>
        </p:nvSpPr>
        <p:spPr>
          <a:xfrm>
            <a:off x="273095" y="204821"/>
            <a:ext cx="11657744" cy="6434802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AA8B21-9147-A69D-7A4E-B5BF5FB5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MEJORAS A FUTURO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3374B-B0BE-0905-E7C1-F9C0892AD9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Dataframes</a:t>
            </a:r>
            <a:r>
              <a:rPr lang="es-ES" dirty="0">
                <a:solidFill>
                  <a:schemeClr val="bg1"/>
                </a:solidFill>
              </a:rPr>
              <a:t> más variados</a:t>
            </a:r>
          </a:p>
          <a:p>
            <a:r>
              <a:rPr lang="es-ES" dirty="0">
                <a:solidFill>
                  <a:schemeClr val="bg1"/>
                </a:solidFill>
              </a:rPr>
              <a:t>Poder cruzar datos</a:t>
            </a:r>
          </a:p>
          <a:p>
            <a:r>
              <a:rPr lang="es-ES" dirty="0">
                <a:solidFill>
                  <a:schemeClr val="bg1"/>
                </a:solidFill>
              </a:rPr>
              <a:t>Ordenar de otra manera las hipótesis y preguntas guía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4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513A0079-5117-4EB2-A14B-38FE19957D7D}"/>
              </a:ext>
            </a:extLst>
          </p:cNvPr>
          <p:cNvSpPr txBox="1"/>
          <p:nvPr/>
        </p:nvSpPr>
        <p:spPr>
          <a:xfrm>
            <a:off x="3958752" y="454714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INTRODUCCIÓN</a:t>
            </a:r>
            <a:endParaRPr lang="es-ES" sz="360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18C09A0-940F-4903-3578-E91C865EF103}"/>
              </a:ext>
            </a:extLst>
          </p:cNvPr>
          <p:cNvSpPr/>
          <p:nvPr/>
        </p:nvSpPr>
        <p:spPr>
          <a:xfrm>
            <a:off x="6989905" y="1181119"/>
            <a:ext cx="4124237" cy="507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Cara de una mujer&#10;&#10;El contenido generado por IA puede ser incorrecto.">
            <a:extLst>
              <a:ext uri="{FF2B5EF4-FFF2-40B4-BE49-F238E27FC236}">
                <a16:creationId xmlns:a16="http://schemas.microsoft.com/office/drawing/2014/main" id="{FE0A70E5-72A6-D3CA-78CE-8C73A08B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52" y="1368210"/>
            <a:ext cx="3800313" cy="47156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715A148-1B7C-2707-E330-DCFE0EC48E5C}"/>
              </a:ext>
            </a:extLst>
          </p:cNvPr>
          <p:cNvSpPr txBox="1"/>
          <p:nvPr/>
        </p:nvSpPr>
        <p:spPr>
          <a:xfrm>
            <a:off x="1399369" y="2304718"/>
            <a:ext cx="469937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La guerra entre Poniente y sus enemigos de más allá del Muro comienza...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Hipótesis demostrada: Gana la Casa de Poniente</a:t>
            </a:r>
          </a:p>
          <a:p>
            <a:pPr marL="285750" indent="-285750"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Hipótesis revocada: Ganan los Caminantes blancos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...Winter </a:t>
            </a:r>
            <a:r>
              <a:rPr lang="es-ES" sz="2000" dirty="0" err="1">
                <a:solidFill>
                  <a:schemeClr val="bg1"/>
                </a:solidFill>
              </a:rPr>
              <a:t>is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coming</a:t>
            </a:r>
            <a:r>
              <a:rPr lang="es-ES" sz="2000" dirty="0"/>
              <a:t>..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65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7000" b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F69B3-8676-271B-2128-71E15721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FFDB605-BE6A-14F0-3CB2-C8766A545723}"/>
              </a:ext>
            </a:extLst>
          </p:cNvPr>
          <p:cNvSpPr txBox="1"/>
          <p:nvPr/>
        </p:nvSpPr>
        <p:spPr>
          <a:xfrm>
            <a:off x="4175092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 descr="Imagen que contiene dibujo, pájaro&#10;&#10;El contenido generado por IA puede ser incorrecto.">
            <a:extLst>
              <a:ext uri="{FF2B5EF4-FFF2-40B4-BE49-F238E27FC236}">
                <a16:creationId xmlns:a16="http://schemas.microsoft.com/office/drawing/2014/main" id="{09C381DE-AD57-CEEE-29C2-5414F6971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1804" y="903899"/>
            <a:ext cx="1859799" cy="18339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ED780B-7C28-78E7-7B0C-2770798B1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840" y="1036625"/>
            <a:ext cx="1653154" cy="16402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5507419-B94F-DEEA-DC13-48C740E5F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1664" y="3727586"/>
            <a:ext cx="1820325" cy="1817299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17D126D8-2E5D-52D4-3A31-E69B92AF2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6217" y="3691146"/>
            <a:ext cx="1868657" cy="1784180"/>
          </a:xfr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A0A04A5-EABA-268B-6B44-5BDE2A064BAD}"/>
              </a:ext>
            </a:extLst>
          </p:cNvPr>
          <p:cNvSpPr txBox="1"/>
          <p:nvPr/>
        </p:nvSpPr>
        <p:spPr>
          <a:xfrm>
            <a:off x="427232" y="2694358"/>
            <a:ext cx="5100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H1: existe relación entre el rating y el número de muertes</a:t>
            </a:r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176853-32AE-94A4-6CAA-91957668EA73}"/>
              </a:ext>
            </a:extLst>
          </p:cNvPr>
          <p:cNvSpPr txBox="1"/>
          <p:nvPr/>
        </p:nvSpPr>
        <p:spPr>
          <a:xfrm>
            <a:off x="571863" y="5529022"/>
            <a:ext cx="51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H3: la mayoría de muertes han sido por espada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6AB34C3-84E2-088F-0588-57A02C43E615}"/>
              </a:ext>
            </a:extLst>
          </p:cNvPr>
          <p:cNvSpPr txBox="1"/>
          <p:nvPr/>
        </p:nvSpPr>
        <p:spPr>
          <a:xfrm>
            <a:off x="6777167" y="2694358"/>
            <a:ext cx="51006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H2: la calidad de las temporadas ha sido descendente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9771E92-2CB4-46F2-E9D6-776928A66636}"/>
              </a:ext>
            </a:extLst>
          </p:cNvPr>
          <p:cNvSpPr txBox="1"/>
          <p:nvPr/>
        </p:nvSpPr>
        <p:spPr>
          <a:xfrm>
            <a:off x="6920042" y="5529022"/>
            <a:ext cx="51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H4: las batallas no han estado igualadas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2F6EE0-CEA3-9C46-029E-2F7C7DF0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693" y="6174329"/>
            <a:ext cx="607020" cy="607018"/>
          </a:xfrm>
          <a:prstGeom prst="rect">
            <a:avLst/>
          </a:prstGeom>
        </p:spPr>
      </p:pic>
      <p:pic>
        <p:nvPicPr>
          <p:cNvPr id="6" name="Imagen 5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F7973E7E-6038-41FB-3F18-63BD107DE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5312" y="6157167"/>
            <a:ext cx="613476" cy="600562"/>
          </a:xfrm>
          <a:prstGeom prst="rect">
            <a:avLst/>
          </a:prstGeom>
        </p:spPr>
      </p:pic>
      <p:pic>
        <p:nvPicPr>
          <p:cNvPr id="9" name="Imagen 8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523CE886-7D76-58A4-4AE0-D5DB9B5A7D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090" y="6157166"/>
            <a:ext cx="613476" cy="600562"/>
          </a:xfrm>
          <a:prstGeom prst="rect">
            <a:avLst/>
          </a:prstGeom>
        </p:spPr>
      </p:pic>
      <p:pic>
        <p:nvPicPr>
          <p:cNvPr id="12" name="Imagen 11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9C7ED38A-1B9A-A235-9A7C-567DF6FD93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6867" y="6157167"/>
            <a:ext cx="613476" cy="600562"/>
          </a:xfrm>
          <a:prstGeom prst="rect">
            <a:avLst/>
          </a:prstGeom>
        </p:spPr>
      </p:pic>
      <p:pic>
        <p:nvPicPr>
          <p:cNvPr id="15" name="Imagen 14" descr="Imagen que contiene dibujo, alimentos&#10;&#10;El contenido generado por IA puede ser incorrecto.">
            <a:extLst>
              <a:ext uri="{FF2B5EF4-FFF2-40B4-BE49-F238E27FC236}">
                <a16:creationId xmlns:a16="http://schemas.microsoft.com/office/drawing/2014/main" id="{72AB25CD-A971-ECFD-FCB2-C446619E76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7645" y="6157167"/>
            <a:ext cx="613476" cy="6005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24D79C9-8B10-61F7-F7D7-843F8440C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659" y="6180842"/>
            <a:ext cx="630155" cy="62468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92C8AB9-44EF-1ED2-D198-332224034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876" y="6158454"/>
            <a:ext cx="634992" cy="631966"/>
          </a:xfrm>
          <a:prstGeom prst="rect">
            <a:avLst/>
          </a:prstGeom>
        </p:spPr>
      </p:pic>
      <p:pic>
        <p:nvPicPr>
          <p:cNvPr id="27" name="Content Placeholder 3" descr="Imagen que contiene deporte&#10;&#10;El contenido generado por IA puede ser incorrecto.">
            <a:extLst>
              <a:ext uri="{FF2B5EF4-FFF2-40B4-BE49-F238E27FC236}">
                <a16:creationId xmlns:a16="http://schemas.microsoft.com/office/drawing/2014/main" id="{5E97B595-191D-4418-0DCC-8DCED623D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592" y="6158454"/>
            <a:ext cx="635266" cy="636323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6E0EFD59-0F3F-E461-089E-4C29338F9951}"/>
              </a:ext>
            </a:extLst>
          </p:cNvPr>
          <p:cNvGrpSpPr/>
          <p:nvPr/>
        </p:nvGrpSpPr>
        <p:grpSpPr>
          <a:xfrm>
            <a:off x="715156" y="1075311"/>
            <a:ext cx="10774182" cy="5173749"/>
            <a:chOff x="923869" y="1075311"/>
            <a:chExt cx="10774182" cy="5173749"/>
          </a:xfrm>
        </p:grpSpPr>
        <p:pic>
          <p:nvPicPr>
            <p:cNvPr id="28" name="Imagen 27" descr="Imagen que contiene dibujo, alimentos&#10;&#10;El contenido generado por IA puede ser incorrecto.">
              <a:extLst>
                <a:ext uri="{FF2B5EF4-FFF2-40B4-BE49-F238E27FC236}">
                  <a16:creationId xmlns:a16="http://schemas.microsoft.com/office/drawing/2014/main" id="{942EA73C-0C6C-47C8-4D25-5D443D71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94786" y="2709429"/>
              <a:ext cx="2174951" cy="1987152"/>
            </a:xfrm>
            <a:prstGeom prst="rect">
              <a:avLst/>
            </a:prstGeom>
          </p:spPr>
        </p:pic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3EAF3D1-F713-B54C-E11F-54B62F2907E9}"/>
                </a:ext>
              </a:extLst>
            </p:cNvPr>
            <p:cNvCxnSpPr/>
            <p:nvPr/>
          </p:nvCxnSpPr>
          <p:spPr>
            <a:xfrm>
              <a:off x="6264117" y="1075311"/>
              <a:ext cx="18737" cy="1638570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5BDB8705-1831-56B9-52D5-0B66ECCA5553}"/>
                </a:ext>
              </a:extLst>
            </p:cNvPr>
            <p:cNvCxnSpPr>
              <a:cxnSpLocks/>
            </p:cNvCxnSpPr>
            <p:nvPr/>
          </p:nvCxnSpPr>
          <p:spPr>
            <a:xfrm>
              <a:off x="6339067" y="4610490"/>
              <a:ext cx="18737" cy="1638570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D82F72B5-ECB7-7344-4DF5-02A5C67D7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2329" y="3636130"/>
              <a:ext cx="4615722" cy="27128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E6F5D8A8-8C33-B593-A641-AB46253B2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869" y="3686096"/>
              <a:ext cx="4615722" cy="27128"/>
            </a:xfrm>
            <a:prstGeom prst="straightConnector1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1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CA28-3EBA-49F3-59A2-58D47A2A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EBDCB4-0E77-B583-29A6-A8BCB967FCFE}"/>
              </a:ext>
            </a:extLst>
          </p:cNvPr>
          <p:cNvSpPr txBox="1"/>
          <p:nvPr/>
        </p:nvSpPr>
        <p:spPr>
          <a:xfrm>
            <a:off x="4200076" y="490433"/>
            <a:ext cx="3786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HIPÓTESIS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 descr="Imagen que contiene dibujo, pájaro&#10;&#10;El contenido generado por IA puede ser incorrecto.">
            <a:extLst>
              <a:ext uri="{FF2B5EF4-FFF2-40B4-BE49-F238E27FC236}">
                <a16:creationId xmlns:a16="http://schemas.microsoft.com/office/drawing/2014/main" id="{E29BD86F-9E1A-B1AF-5B11-7C59137B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663" y="494210"/>
            <a:ext cx="1859799" cy="183396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6A7F66-E46D-4B79-762C-66D4DD7CF596}"/>
              </a:ext>
            </a:extLst>
          </p:cNvPr>
          <p:cNvSpPr txBox="1"/>
          <p:nvPr/>
        </p:nvSpPr>
        <p:spPr>
          <a:xfrm>
            <a:off x="450312" y="2323415"/>
            <a:ext cx="113903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/>
              <a:t>H1: Rating y  muertes relacionados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0EC2CD-4911-B1FB-3B16-B8B8A8A26AF5}"/>
              </a:ext>
            </a:extLst>
          </p:cNvPr>
          <p:cNvSpPr txBox="1"/>
          <p:nvPr/>
        </p:nvSpPr>
        <p:spPr>
          <a:xfrm>
            <a:off x="760275" y="3434127"/>
            <a:ext cx="977595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ea typeface="+mn-lt"/>
                <a:cs typeface="+mn-lt"/>
              </a:rPr>
              <a:t>❔ ¿Los episodios con más muertes han tenido mayor audiencia?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¿Los episodios con más muertes han tenido mejor valoración?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¿Cuándo ha habido más muertes relevantes?</a:t>
            </a:r>
          </a:p>
          <a:p>
            <a:endParaRPr lang="es-ES" sz="2000" dirty="0">
              <a:ea typeface="+mn-lt"/>
              <a:cs typeface="+mn-lt"/>
            </a:endParaRPr>
          </a:p>
          <a:p>
            <a:r>
              <a:rPr lang="es-ES" sz="2000" dirty="0">
                <a:ea typeface="+mn-lt"/>
                <a:cs typeface="+mn-lt"/>
              </a:rPr>
              <a:t>❔ ¿Cuántas muertes ha habido en cada temporada?¿Y en cada episodio?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pPr algn="ctr"/>
            <a:endParaRPr lang="es-ES" sz="2000" dirty="0"/>
          </a:p>
          <a:p>
            <a:pPr algn="ctr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8556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Calendario&#10;&#10;El contenido generado por IA puede ser incorrecto.">
            <a:extLst>
              <a:ext uri="{FF2B5EF4-FFF2-40B4-BE49-F238E27FC236}">
                <a16:creationId xmlns:a16="http://schemas.microsoft.com/office/drawing/2014/main" id="{BDDF8165-6066-6C9B-874B-AE5E7309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67" y="736169"/>
            <a:ext cx="5061710" cy="48819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1C2725B-3822-915D-7033-641EE6BD5331}"/>
              </a:ext>
            </a:extLst>
          </p:cNvPr>
          <p:cNvSpPr txBox="1"/>
          <p:nvPr/>
        </p:nvSpPr>
        <p:spPr>
          <a:xfrm>
            <a:off x="139486" y="1443926"/>
            <a:ext cx="6604861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IMDb rating baja </a:t>
            </a:r>
            <a:r>
              <a:rPr lang="en-US" sz="2000" dirty="0" err="1">
                <a:ea typeface="+mn-lt"/>
                <a:cs typeface="+mn-lt"/>
              </a:rPr>
              <a:t>según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aumentan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espectadores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según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avanza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serie</a:t>
            </a:r>
            <a:r>
              <a:rPr lang="en-US" sz="2000" dirty="0">
                <a:ea typeface="+mn-lt"/>
                <a:cs typeface="+mn-lt"/>
              </a:rPr>
              <a:t>).</a:t>
            </a:r>
            <a:endParaRPr lang="es-ES" dirty="0"/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 </a:t>
            </a:r>
            <a:r>
              <a:rPr lang="en-US" sz="2000" dirty="0" err="1">
                <a:ea typeface="+mn-lt"/>
                <a:cs typeface="+mn-lt"/>
              </a:rPr>
              <a:t>medida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avanza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cada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temporada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número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muertes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aumenta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el</a:t>
            </a:r>
            <a:r>
              <a:rPr lang="en-US" sz="2000" dirty="0">
                <a:ea typeface="+mn-lt"/>
                <a:cs typeface="+mn-lt"/>
              </a:rPr>
              <a:t> rating, también (poco)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ea typeface="+mn-lt"/>
                <a:cs typeface="+mn-lt"/>
              </a:rPr>
              <a:t>Muertes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aumentan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muy</a:t>
            </a:r>
            <a:r>
              <a:rPr lang="en-US" sz="2000" dirty="0">
                <a:ea typeface="+mn-lt"/>
                <a:cs typeface="+mn-lt"/>
              </a:rPr>
              <a:t> poco) a </a:t>
            </a:r>
            <a:r>
              <a:rPr lang="en-US" sz="2000" dirty="0" err="1">
                <a:ea typeface="+mn-lt"/>
                <a:cs typeface="+mn-lt"/>
              </a:rPr>
              <a:t>medida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avanza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serie</a:t>
            </a:r>
            <a:r>
              <a:rPr lang="en-US" sz="2000" dirty="0">
                <a:ea typeface="+mn-lt"/>
                <a:cs typeface="+mn-lt"/>
              </a:rPr>
              <a:t> y </a:t>
            </a:r>
            <a:r>
              <a:rPr lang="en-US" sz="2000" dirty="0" err="1">
                <a:ea typeface="+mn-lt"/>
                <a:cs typeface="+mn-lt"/>
              </a:rPr>
              <a:t>los</a:t>
            </a:r>
            <a:r>
              <a:rPr lang="en-US" sz="2000" dirty="0">
                <a:ea typeface="+mn-lt"/>
                <a:cs typeface="+mn-lt"/>
              </a:rPr>
              <a:t> finales de </a:t>
            </a:r>
            <a:r>
              <a:rPr lang="en-US" sz="2000" dirty="0" err="1">
                <a:ea typeface="+mn-lt"/>
                <a:cs typeface="+mn-lt"/>
              </a:rPr>
              <a:t>temporada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gustan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más</a:t>
            </a:r>
            <a:r>
              <a:rPr lang="en-US" sz="2000" dirty="0">
                <a:ea typeface="+mn-lt"/>
                <a:cs typeface="+mn-lt"/>
              </a:rPr>
              <a:t>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Episodios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 dirty="0">
                <a:ea typeface="+mn-lt"/>
                <a:cs typeface="+mn-lt"/>
              </a:rPr>
              <a:t> largos: </a:t>
            </a:r>
            <a:r>
              <a:rPr lang="en-US" sz="2000" err="1">
                <a:ea typeface="+mn-lt"/>
                <a:cs typeface="+mn-lt"/>
              </a:rPr>
              <a:t>peor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valoración</a:t>
            </a:r>
            <a:endParaRPr lang="en-US" sz="2000" dirty="0" err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ea typeface="+mn-lt"/>
                <a:cs typeface="+mn-lt"/>
              </a:rPr>
              <a:t>Cuando</a:t>
            </a:r>
            <a:r>
              <a:rPr lang="en-US" sz="2000" dirty="0">
                <a:ea typeface="+mn-lt"/>
                <a:cs typeface="+mn-lt"/>
              </a:rPr>
              <a:t> hay </a:t>
            </a:r>
            <a:r>
              <a:rPr lang="en-US" sz="2000" dirty="0" err="1">
                <a:ea typeface="+mn-lt"/>
                <a:cs typeface="+mn-lt"/>
              </a:rPr>
              <a:t>muertes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importantes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mejoran</a:t>
            </a:r>
            <a:r>
              <a:rPr lang="en-US" sz="2000" dirty="0">
                <a:ea typeface="+mn-lt"/>
                <a:cs typeface="+mn-lt"/>
              </a:rPr>
              <a:t> algo.</a:t>
            </a:r>
            <a:endParaRPr lang="en-US"/>
          </a:p>
          <a:p>
            <a:endParaRPr lang="en-US" dirty="0">
              <a:solidFill>
                <a:srgbClr val="CCCCCC"/>
              </a:solidFill>
              <a:highlight>
                <a:srgbClr val="1F1F1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7610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6BB4A157-FA7F-C45E-DD3F-171B5E0B780A}"/>
              </a:ext>
            </a:extLst>
          </p:cNvPr>
          <p:cNvSpPr txBox="1"/>
          <p:nvPr/>
        </p:nvSpPr>
        <p:spPr>
          <a:xfrm>
            <a:off x="362262" y="670262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¿MÁS MUERTES = MÁS AUDIENCIA?</a:t>
            </a:r>
            <a:endParaRPr lang="es-ES" sz="1600" b="1" dirty="0">
              <a:latin typeface="Arial"/>
              <a:cs typeface="Arial"/>
            </a:endParaRP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6F2CF478-6DA4-1192-2BC2-7EA45A9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62" y="609269"/>
            <a:ext cx="6387122" cy="2713628"/>
          </a:xfrm>
          <a:prstGeom prst="rect">
            <a:avLst/>
          </a:prstGeom>
        </p:spPr>
      </p:pic>
      <p:pic>
        <p:nvPicPr>
          <p:cNvPr id="20" name="Imagen 19" descr="Gráfico&#10;&#10;El contenido generado por IA puede ser incorrecto.">
            <a:extLst>
              <a:ext uri="{FF2B5EF4-FFF2-40B4-BE49-F238E27FC236}">
                <a16:creationId xmlns:a16="http://schemas.microsoft.com/office/drawing/2014/main" id="{61B9D2FE-5063-246E-D212-067B2F64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13" y="3682252"/>
            <a:ext cx="6417401" cy="27148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0E8859B-067A-FB73-F1D9-07787361396C}"/>
              </a:ext>
            </a:extLst>
          </p:cNvPr>
          <p:cNvSpPr txBox="1"/>
          <p:nvPr/>
        </p:nvSpPr>
        <p:spPr>
          <a:xfrm>
            <a:off x="362262" y="3718261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¿MÁS MUERTES = MEJOR VALORACIÓN?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865511-99B6-4924-884B-AFA7F77F08F0}"/>
              </a:ext>
            </a:extLst>
          </p:cNvPr>
          <p:cNvSpPr txBox="1"/>
          <p:nvPr/>
        </p:nvSpPr>
        <p:spPr>
          <a:xfrm>
            <a:off x="805721" y="1124202"/>
            <a:ext cx="3992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ptos"/>
              </a:rPr>
              <a:t>Aparentemente no está relacionado</a:t>
            </a:r>
            <a:endParaRPr lang="es-ES" dirty="0"/>
          </a:p>
          <a:p>
            <a:pPr algn="l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B7FD18D-D0B9-9B69-EC4F-A6B542D703D6}"/>
              </a:ext>
            </a:extLst>
          </p:cNvPr>
          <p:cNvSpPr txBox="1"/>
          <p:nvPr/>
        </p:nvSpPr>
        <p:spPr>
          <a:xfrm>
            <a:off x="799475" y="4301777"/>
            <a:ext cx="39928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Leve relación entre ambos valores.</a:t>
            </a:r>
          </a:p>
          <a:p>
            <a:pPr marL="285750" indent="-285750">
              <a:buFont typeface="Arial"/>
              <a:buChar char="•"/>
            </a:pPr>
            <a:r>
              <a:rPr lang="es-ES" dirty="0">
                <a:solidFill>
                  <a:srgbClr val="000000"/>
                </a:solidFill>
                <a:latin typeface="Aptos"/>
              </a:rPr>
              <a:t>Picos de subida que coinciden con mayor número de muertes.</a:t>
            </a:r>
            <a:endParaRPr lang="es-ES"/>
          </a:p>
          <a:p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133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A52E0B0-39C9-21B8-A592-67576EB6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23" y="1907536"/>
            <a:ext cx="8377160" cy="41582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DC1CC1C-B4A5-3C80-17EE-DB2976EF9050}"/>
              </a:ext>
            </a:extLst>
          </p:cNvPr>
          <p:cNvSpPr txBox="1"/>
          <p:nvPr/>
        </p:nvSpPr>
        <p:spPr>
          <a:xfrm>
            <a:off x="362262" y="670262"/>
            <a:ext cx="114678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¿CUÁNDO HAY MÁS MUERTES RELEVANTES?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055B4AF-56DC-2A00-F3D1-FC361B11C4FB}"/>
              </a:ext>
            </a:extLst>
          </p:cNvPr>
          <p:cNvSpPr txBox="1"/>
          <p:nvPr/>
        </p:nvSpPr>
        <p:spPr>
          <a:xfrm>
            <a:off x="365190" y="1022899"/>
            <a:ext cx="114722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La mitad y el final de las temporadas son los episodios que más muertes acumulan</a:t>
            </a:r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605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961A445-1FA7-179A-709A-DAB23545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23" y="2670944"/>
            <a:ext cx="4716437" cy="3749219"/>
          </a:xfrm>
          <a:prstGeom prst="rect">
            <a:avLst/>
          </a:prstGeom>
        </p:spPr>
      </p:pic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E2FBEAA-801F-8250-847E-7DAD065E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01" y="2634639"/>
            <a:ext cx="5108680" cy="37855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F839983-DF2C-BEE4-C456-A3ACA7046158}"/>
              </a:ext>
            </a:extLst>
          </p:cNvPr>
          <p:cNvSpPr txBox="1"/>
          <p:nvPr/>
        </p:nvSpPr>
        <p:spPr>
          <a:xfrm>
            <a:off x="796351" y="670262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MUERTES POR TEMPORADA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6DF68E-0217-A560-8ECD-1E4C18DFDB44}"/>
              </a:ext>
            </a:extLst>
          </p:cNvPr>
          <p:cNvSpPr txBox="1"/>
          <p:nvPr/>
        </p:nvSpPr>
        <p:spPr>
          <a:xfrm>
            <a:off x="1227319" y="1124202"/>
            <a:ext cx="3992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La última temporada es la que más muertes acumula</a:t>
            </a:r>
            <a:endParaRPr lang="es-ES" dirty="0"/>
          </a:p>
          <a:p>
            <a:pPr algn="l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B237920-65EA-5CA4-78AA-9BB38BF4E871}"/>
              </a:ext>
            </a:extLst>
          </p:cNvPr>
          <p:cNvSpPr txBox="1"/>
          <p:nvPr/>
        </p:nvSpPr>
        <p:spPr>
          <a:xfrm>
            <a:off x="6570687" y="670261"/>
            <a:ext cx="48810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latin typeface="Arial"/>
                <a:ea typeface="+mn-lt"/>
                <a:cs typeface="+mn-lt"/>
              </a:rPr>
              <a:t>MUERTES POR EPISODIO</a:t>
            </a:r>
            <a:endParaRPr lang="es-ES" sz="1600" b="1" dirty="0">
              <a:latin typeface="Arial"/>
              <a:cs typeface="Arial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97AF8B6-E95F-4481-7713-429FE68A1809}"/>
              </a:ext>
            </a:extLst>
          </p:cNvPr>
          <p:cNvSpPr txBox="1"/>
          <p:nvPr/>
        </p:nvSpPr>
        <p:spPr>
          <a:xfrm>
            <a:off x="7014146" y="1124201"/>
            <a:ext cx="39928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ptos"/>
              </a:rPr>
              <a:t>La mitad y  el final de las temporadas acumulan más muertes</a:t>
            </a:r>
            <a:endParaRPr lang="es-ES" dirty="0"/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2108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Tema de Office</vt:lpstr>
      <vt:lpstr>ANÁLISIS EXPLORATORIO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MEJORAS A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1292</cp:revision>
  <dcterms:created xsi:type="dcterms:W3CDTF">2025-05-22T07:31:47Z</dcterms:created>
  <dcterms:modified xsi:type="dcterms:W3CDTF">2025-05-30T08:48:49Z</dcterms:modified>
</cp:coreProperties>
</file>